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63" r:id="rId3"/>
    <p:sldId id="259" r:id="rId4"/>
    <p:sldId id="258" r:id="rId5"/>
    <p:sldId id="264" r:id="rId6"/>
    <p:sldId id="257" r:id="rId7"/>
    <p:sldId id="260" r:id="rId8"/>
    <p:sldId id="261" r:id="rId9"/>
    <p:sldId id="262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60" d="100"/>
          <a:sy n="60" d="100"/>
        </p:scale>
        <p:origin x="-187" y="-5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EA5B-0B7D-4EB5-B81E-CD35B3D9DB24}" type="datetimeFigureOut">
              <a:rPr lang="en-AU" smtClean="0"/>
              <a:t>7/05/2015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EBC1-CBD4-4192-B025-4248A4D047CC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6188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EA5B-0B7D-4EB5-B81E-CD35B3D9DB24}" type="datetimeFigureOut">
              <a:rPr lang="en-AU" smtClean="0"/>
              <a:t>7/05/2015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EBC1-CBD4-4192-B025-4248A4D047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618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EA5B-0B7D-4EB5-B81E-CD35B3D9DB24}" type="datetimeFigureOut">
              <a:rPr lang="en-AU" smtClean="0"/>
              <a:t>7/05/2015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EBC1-CBD4-4192-B025-4248A4D047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923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EA5B-0B7D-4EB5-B81E-CD35B3D9DB24}" type="datetimeFigureOut">
              <a:rPr lang="en-AU" smtClean="0"/>
              <a:t>7/05/2015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EBC1-CBD4-4192-B025-4248A4D047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829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EA5B-0B7D-4EB5-B81E-CD35B3D9DB24}" type="datetimeFigureOut">
              <a:rPr lang="en-AU" smtClean="0"/>
              <a:t>7/05/2015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EBC1-CBD4-4192-B025-4248A4D047CC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9466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EA5B-0B7D-4EB5-B81E-CD35B3D9DB24}" type="datetimeFigureOut">
              <a:rPr lang="en-AU" smtClean="0"/>
              <a:t>7/05/2015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EBC1-CBD4-4192-B025-4248A4D047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054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EA5B-0B7D-4EB5-B81E-CD35B3D9DB24}" type="datetimeFigureOut">
              <a:rPr lang="en-AU" smtClean="0"/>
              <a:t>7/05/2015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EBC1-CBD4-4192-B025-4248A4D047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4228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EA5B-0B7D-4EB5-B81E-CD35B3D9DB24}" type="datetimeFigureOut">
              <a:rPr lang="en-AU" smtClean="0"/>
              <a:t>7/05/2015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EBC1-CBD4-4192-B025-4248A4D047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7385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EA5B-0B7D-4EB5-B81E-CD35B3D9DB24}" type="datetimeFigureOut">
              <a:rPr lang="en-AU" smtClean="0"/>
              <a:t>7/05/2015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EBC1-CBD4-4192-B025-4248A4D047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196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571EA5B-0B7D-4EB5-B81E-CD35B3D9DB24}" type="datetimeFigureOut">
              <a:rPr lang="en-AU" smtClean="0"/>
              <a:t>7/05/2015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D6EBC1-CBD4-4192-B025-4248A4D047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0817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EA5B-0B7D-4EB5-B81E-CD35B3D9DB24}" type="datetimeFigureOut">
              <a:rPr lang="en-AU" smtClean="0"/>
              <a:t>7/05/2015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EBC1-CBD4-4192-B025-4248A4D047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376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571EA5B-0B7D-4EB5-B81E-CD35B3D9DB24}" type="datetimeFigureOut">
              <a:rPr lang="en-AU" smtClean="0"/>
              <a:t>7/05/2015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3D6EBC1-CBD4-4192-B025-4248A4D047CC}" type="slidenum">
              <a:rPr lang="en-AU" smtClean="0"/>
              <a:t>‹#›</a:t>
            </a:fld>
            <a:endParaRPr lang="en-A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882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fashion.telegraph.co.uk/article/TMG10289949/Jennifer-Lawrence-goes-bare-faced-for-Miss-Dior.html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6487" y="1029283"/>
            <a:ext cx="1559938" cy="4979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8013" y="554081"/>
            <a:ext cx="6452589" cy="2609600"/>
          </a:xfrm>
        </p:spPr>
        <p:txBody>
          <a:bodyPr>
            <a:noAutofit/>
          </a:bodyPr>
          <a:lstStyle/>
          <a:p>
            <a:r>
              <a:rPr lang="en-US" sz="4400" b="1" dirty="0"/>
              <a:t>Examining the effects of celebrity endorsements on brand equity and self-brand </a:t>
            </a:r>
            <a:r>
              <a:rPr lang="en-US" sz="4400" b="1" dirty="0" smtClean="0"/>
              <a:t>connection</a:t>
            </a:r>
            <a:endParaRPr lang="en-AU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9549068" cy="1143000"/>
          </a:xfrm>
        </p:spPr>
        <p:txBody>
          <a:bodyPr>
            <a:normAutofit/>
          </a:bodyPr>
          <a:lstStyle/>
          <a:p>
            <a:r>
              <a:rPr lang="en-AU" dirty="0" smtClean="0"/>
              <a:t>4</a:t>
            </a:r>
            <a:r>
              <a:rPr lang="en-AU" baseline="30000" dirty="0" smtClean="0"/>
              <a:t>th</a:t>
            </a:r>
            <a:r>
              <a:rPr lang="en-AU" dirty="0" smtClean="0"/>
              <a:t> International </a:t>
            </a:r>
            <a:r>
              <a:rPr lang="en-AU" dirty="0"/>
              <a:t>Consumer Brand Relationships Conference, Porto Business  School, Porto, Portugal, 21-23 May, 2015</a:t>
            </a:r>
          </a:p>
        </p:txBody>
      </p:sp>
      <p:pic>
        <p:nvPicPr>
          <p:cNvPr id="1026" name="Picture 2" descr="Photo of Lester JOHNS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365" y="1595213"/>
            <a:ext cx="890271" cy="1352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hoto of Dr Abhishek Dwived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564" y="532168"/>
            <a:ext cx="876705" cy="994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ob Mcdonal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868" y="3016324"/>
            <a:ext cx="981028" cy="1261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612145" y="3014319"/>
            <a:ext cx="233050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/>
              <a:t>Bob McDonald</a:t>
            </a:r>
          </a:p>
          <a:p>
            <a:r>
              <a:rPr lang="en-AU" sz="1100" dirty="0" smtClean="0"/>
              <a:t>Texas Tech University, Lubbock, Texas, USA.</a:t>
            </a:r>
            <a:endParaRPr lang="en-AU" sz="11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12145" y="3787710"/>
            <a:ext cx="1893537" cy="48993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676487" y="457754"/>
            <a:ext cx="303451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/>
              <a:t>Abhishek Dwivedi</a:t>
            </a:r>
          </a:p>
          <a:p>
            <a:r>
              <a:rPr lang="en-AU" sz="1100" dirty="0" smtClean="0"/>
              <a:t>Charles Sturt University, Albury-Wodonga, NSW, Australia.  </a:t>
            </a:r>
            <a:endParaRPr lang="en-AU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8676487" y="1613648"/>
            <a:ext cx="250853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/>
              <a:t>Lester Johnson </a:t>
            </a:r>
          </a:p>
          <a:p>
            <a:r>
              <a:rPr lang="en-AU" sz="1100" dirty="0" smtClean="0"/>
              <a:t>Swinburne University of Technology,</a:t>
            </a:r>
          </a:p>
          <a:p>
            <a:r>
              <a:rPr lang="en-AU" sz="1100" dirty="0" smtClean="0"/>
              <a:t>Hawthorn, Australia.</a:t>
            </a:r>
            <a:endParaRPr lang="en-AU" sz="11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76487" y="2301740"/>
            <a:ext cx="1155336" cy="62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63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400" dirty="0" smtClean="0"/>
              <a:t>Managerial Implications </a:t>
            </a:r>
            <a:endParaRPr lang="en-AU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38868"/>
            <a:ext cx="10058400" cy="4131732"/>
          </a:xfrm>
        </p:spPr>
        <p:txBody>
          <a:bodyPr>
            <a:normAutofit/>
          </a:bodyPr>
          <a:lstStyle/>
          <a:p>
            <a:pPr marL="444500" indent="-444500">
              <a:buFont typeface="Wingdings" panose="05000000000000000000" pitchFamily="2" charset="2"/>
              <a:buChar char="Ø"/>
              <a:tabLst>
                <a:tab pos="177800" algn="l"/>
              </a:tabLst>
            </a:pPr>
            <a:r>
              <a:rPr lang="en-US" dirty="0"/>
              <a:t>Celebrity endorsers can be strategically used to develop a stronger level of engagement with consumers given their potential to address </a:t>
            </a:r>
            <a:r>
              <a:rPr lang="en-US" dirty="0" smtClean="0"/>
              <a:t>SBC. </a:t>
            </a:r>
            <a:endParaRPr lang="en-US" dirty="0"/>
          </a:p>
          <a:p>
            <a:pPr marL="444500" indent="-444500">
              <a:buFont typeface="Wingdings" panose="05000000000000000000" pitchFamily="2" charset="2"/>
              <a:buChar char="Ø"/>
              <a:tabLst>
                <a:tab pos="177800" algn="l"/>
              </a:tabLst>
            </a:pPr>
            <a:r>
              <a:rPr lang="en-US" dirty="0" smtClean="0"/>
              <a:t>SBC may </a:t>
            </a:r>
            <a:r>
              <a:rPr lang="en-US" dirty="0"/>
              <a:t>now be considered as a key performance indicator of celebrity endorser effectiveness. </a:t>
            </a:r>
            <a:endParaRPr lang="en-US" dirty="0" smtClean="0"/>
          </a:p>
          <a:p>
            <a:pPr marL="444500" indent="-444500">
              <a:buFont typeface="Wingdings" panose="05000000000000000000" pitchFamily="2" charset="2"/>
              <a:buChar char="Ø"/>
              <a:tabLst>
                <a:tab pos="177800" algn="l"/>
              </a:tabLst>
            </a:pPr>
            <a:r>
              <a:rPr lang="en-US" dirty="0" smtClean="0"/>
              <a:t>Facilitating </a:t>
            </a:r>
            <a:r>
              <a:rPr lang="en-US" dirty="0"/>
              <a:t>the development of </a:t>
            </a:r>
            <a:r>
              <a:rPr lang="en-US" dirty="0" smtClean="0"/>
              <a:t>SBC, </a:t>
            </a:r>
            <a:r>
              <a:rPr lang="en-US" dirty="0"/>
              <a:t>especially among a younger </a:t>
            </a:r>
            <a:r>
              <a:rPr lang="en-US" dirty="0" smtClean="0"/>
              <a:t>(i.e.,</a:t>
            </a:r>
            <a:r>
              <a:rPr lang="en-US" dirty="0"/>
              <a:t> </a:t>
            </a:r>
            <a:r>
              <a:rPr lang="en-US" dirty="0" smtClean="0"/>
              <a:t>Gen Y) consumer </a:t>
            </a:r>
            <a:r>
              <a:rPr lang="en-US" dirty="0"/>
              <a:t>group, brands are likely to experience a favorable impact on brand equity. </a:t>
            </a:r>
            <a:endParaRPr lang="en-US" dirty="0" smtClean="0"/>
          </a:p>
          <a:p>
            <a:pPr marL="444500" indent="-444500">
              <a:buFont typeface="Wingdings" panose="05000000000000000000" pitchFamily="2" charset="2"/>
              <a:buChar char="Ø"/>
              <a:tabLst>
                <a:tab pos="177800" algn="l"/>
              </a:tabLst>
            </a:pPr>
            <a:r>
              <a:rPr lang="en-US" dirty="0" smtClean="0"/>
              <a:t>Using SBC as </a:t>
            </a:r>
            <a:r>
              <a:rPr lang="en-US" dirty="0"/>
              <a:t>a measure of celebrity’s consumer engagement proficiency might be more effective method for advertisers to use when hiring celebrities rather than relying on celebrity rankings. </a:t>
            </a:r>
            <a:endParaRPr lang="en-US" dirty="0" smtClean="0">
              <a:solidFill>
                <a:srgbClr val="0070C0"/>
              </a:solidFill>
            </a:endParaRPr>
          </a:p>
          <a:p>
            <a:pPr marL="444500" indent="-444500">
              <a:buFont typeface="Wingdings" panose="05000000000000000000" pitchFamily="2" charset="2"/>
              <a:buChar char="Ø"/>
              <a:tabLst>
                <a:tab pos="177800" algn="l"/>
              </a:tabLst>
            </a:pPr>
            <a:r>
              <a:rPr lang="en-US" dirty="0" smtClean="0"/>
              <a:t>We </a:t>
            </a:r>
            <a:r>
              <a:rPr lang="en-US" dirty="0"/>
              <a:t>suggest that </a:t>
            </a:r>
            <a:r>
              <a:rPr lang="en-US" dirty="0" smtClean="0"/>
              <a:t>SBC may </a:t>
            </a:r>
            <a:r>
              <a:rPr lang="en-US" dirty="0"/>
              <a:t>provide a rich, brand-specific measure to better predict success of the endorsement.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2931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683932"/>
            <a:ext cx="10058400" cy="1641179"/>
          </a:xfrm>
        </p:spPr>
        <p:txBody>
          <a:bodyPr>
            <a:noAutofit/>
          </a:bodyPr>
          <a:lstStyle/>
          <a:p>
            <a:r>
              <a:rPr lang="en-AU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Thank you for your time</a:t>
            </a:r>
            <a:r>
              <a:rPr lang="en-AU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!</a:t>
            </a:r>
            <a:br>
              <a:rPr lang="en-AU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AU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AU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AU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Comments, feedback and suggestions? </a:t>
            </a:r>
            <a:r>
              <a:rPr lang="en-AU" sz="4000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</a:t>
            </a:r>
            <a:endParaRPr lang="en-AU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27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/>
              <a:t>Celebrity endorsements and brand equity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89667"/>
            <a:ext cx="10058400" cy="4023360"/>
          </a:xfrm>
        </p:spPr>
        <p:txBody>
          <a:bodyPr>
            <a:normAutofit/>
          </a:bodyPr>
          <a:lstStyle/>
          <a:p>
            <a:pPr marL="271463" indent="-271463">
              <a:buFont typeface="Wingdings" panose="05000000000000000000" pitchFamily="2" charset="2"/>
              <a:buChar char="§"/>
            </a:pPr>
            <a:r>
              <a:rPr lang="en-US" sz="2400" dirty="0" smtClean="0"/>
              <a:t>Celebrity </a:t>
            </a:r>
            <a:r>
              <a:rPr lang="en-US" sz="2400" dirty="0"/>
              <a:t>endorsements </a:t>
            </a:r>
            <a:r>
              <a:rPr lang="en-US" sz="2400" dirty="0" smtClean="0"/>
              <a:t>represent </a:t>
            </a:r>
            <a:r>
              <a:rPr lang="en-US" sz="2400" dirty="0"/>
              <a:t>approximately 15% of advertisements </a:t>
            </a:r>
            <a:endParaRPr lang="en-US" sz="2400" dirty="0" smtClean="0"/>
          </a:p>
          <a:p>
            <a:pPr marL="271463" indent="-271463">
              <a:buFont typeface="Wingdings" panose="05000000000000000000" pitchFamily="2" charset="2"/>
              <a:buChar char="§"/>
            </a:pPr>
            <a:r>
              <a:rPr lang="en-US" sz="2400" dirty="0"/>
              <a:t>A</a:t>
            </a:r>
            <a:r>
              <a:rPr lang="en-US" sz="2400" dirty="0" smtClean="0"/>
              <a:t>dvertisers </a:t>
            </a:r>
            <a:r>
              <a:rPr lang="en-US" sz="2400" dirty="0"/>
              <a:t>imbue the endorsed brands with desirable </a:t>
            </a:r>
            <a:r>
              <a:rPr lang="en-US" sz="2400" dirty="0" smtClean="0"/>
              <a:t>associations</a:t>
            </a:r>
          </a:p>
          <a:p>
            <a:pPr marL="271463" indent="-271463">
              <a:buFont typeface="Wingdings" panose="05000000000000000000" pitchFamily="2" charset="2"/>
              <a:buChar char="§"/>
            </a:pPr>
            <a:r>
              <a:rPr lang="en-US" sz="2400" dirty="0"/>
              <a:t>Endorsements effects largely explained by </a:t>
            </a:r>
            <a:r>
              <a:rPr lang="en-US" sz="2400" i="1" dirty="0"/>
              <a:t>endorser credibility </a:t>
            </a:r>
          </a:p>
          <a:p>
            <a:pPr marL="271463" indent="-271463">
              <a:buFont typeface="Wingdings" panose="05000000000000000000" pitchFamily="2" charset="2"/>
              <a:buChar char="§"/>
            </a:pPr>
            <a:r>
              <a:rPr lang="en-US" sz="2400" dirty="0" smtClean="0"/>
              <a:t>Research </a:t>
            </a:r>
            <a:r>
              <a:rPr lang="en-US" sz="2400" dirty="0"/>
              <a:t>into the effects of celebrity endorsers on brand equity remains </a:t>
            </a:r>
            <a:r>
              <a:rPr lang="en-US" sz="2400" dirty="0" smtClean="0"/>
              <a:t>limited</a:t>
            </a:r>
          </a:p>
          <a:p>
            <a:pPr marL="271463" indent="-271463">
              <a:buFont typeface="Wingdings" panose="05000000000000000000" pitchFamily="2" charset="2"/>
              <a:buChar char="§"/>
            </a:pPr>
            <a:endParaRPr lang="en-US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 smtClean="0"/>
              <a:t>First objective</a:t>
            </a:r>
            <a:r>
              <a:rPr lang="en-US" sz="2400" dirty="0" smtClean="0"/>
              <a:t>: </a:t>
            </a:r>
            <a:r>
              <a:rPr lang="en-US" sz="2400" dirty="0"/>
              <a:t>empirically assess the impact of celebrity endorsements on consumer-based brand equity</a:t>
            </a:r>
          </a:p>
        </p:txBody>
      </p:sp>
    </p:spTree>
    <p:extLst>
      <p:ext uri="{BB962C8B-B14F-4D97-AF65-F5344CB8AC3E}">
        <p14:creationId xmlns:p14="http://schemas.microsoft.com/office/powerpoint/2010/main" val="189243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/>
              <a:t>Celebrity endorsements and self-concept  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15067"/>
            <a:ext cx="10058400" cy="4023360"/>
          </a:xfrm>
        </p:spPr>
        <p:txBody>
          <a:bodyPr/>
          <a:lstStyle/>
          <a:p>
            <a:pPr marL="271463" indent="-271463">
              <a:buFont typeface="Wingdings" panose="05000000000000000000" pitchFamily="2" charset="2"/>
              <a:buChar char="§"/>
            </a:pPr>
            <a:r>
              <a:rPr lang="en-US" sz="2400" dirty="0" smtClean="0"/>
              <a:t>Celebrities </a:t>
            </a:r>
            <a:r>
              <a:rPr lang="en-US" sz="2400" dirty="0"/>
              <a:t>are </a:t>
            </a:r>
            <a:r>
              <a:rPr lang="en-US" sz="2400" dirty="0" smtClean="0"/>
              <a:t>an </a:t>
            </a:r>
            <a:r>
              <a:rPr lang="en-US" sz="2400" dirty="0"/>
              <a:t>embodiment of </a:t>
            </a:r>
            <a:r>
              <a:rPr lang="en-US" sz="2400" dirty="0" smtClean="0"/>
              <a:t>personality- </a:t>
            </a:r>
            <a:r>
              <a:rPr lang="en-US" sz="2400" dirty="0"/>
              <a:t>and </a:t>
            </a:r>
            <a:r>
              <a:rPr lang="en-US" sz="2400" dirty="0" smtClean="0"/>
              <a:t>lifestyle-related meanings.</a:t>
            </a:r>
          </a:p>
          <a:p>
            <a:pPr marL="271463" indent="-271463">
              <a:buFont typeface="Wingdings" panose="05000000000000000000" pitchFamily="2" charset="2"/>
              <a:buChar char="§"/>
            </a:pPr>
            <a:r>
              <a:rPr lang="en-US" sz="2400" dirty="0" smtClean="0"/>
              <a:t>Consumers use the symbolic meanings to </a:t>
            </a:r>
            <a:r>
              <a:rPr lang="en-US" sz="2400" dirty="0"/>
              <a:t>craft an individual sense of </a:t>
            </a:r>
            <a:r>
              <a:rPr lang="en-US" sz="2400" dirty="0" smtClean="0"/>
              <a:t>self.</a:t>
            </a:r>
          </a:p>
          <a:p>
            <a:pPr marL="271463" indent="-271463">
              <a:buFont typeface="Wingdings" panose="05000000000000000000" pitchFamily="2" charset="2"/>
              <a:buChar char="§"/>
            </a:pPr>
            <a:r>
              <a:rPr lang="en-US" sz="2400" dirty="0"/>
              <a:t>E</a:t>
            </a:r>
            <a:r>
              <a:rPr lang="en-US" sz="2400" dirty="0" smtClean="0"/>
              <a:t>mpirical </a:t>
            </a:r>
            <a:r>
              <a:rPr lang="en-US" sz="2400" dirty="0"/>
              <a:t>investigations </a:t>
            </a:r>
            <a:r>
              <a:rPr lang="en-AU" sz="2400" dirty="0" smtClean="0"/>
              <a:t>into self-concept implications of endorsements remains limited</a:t>
            </a:r>
          </a:p>
          <a:p>
            <a:pPr marL="271463" indent="-271463">
              <a:buFont typeface="Wingdings" panose="05000000000000000000" pitchFamily="2" charset="2"/>
              <a:buChar char="§"/>
            </a:pPr>
            <a:endParaRPr lang="en-AU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 smtClean="0"/>
              <a:t>Second </a:t>
            </a:r>
            <a:r>
              <a:rPr lang="en-US" sz="2400" b="1" dirty="0"/>
              <a:t>objective</a:t>
            </a:r>
            <a:r>
              <a:rPr lang="en-US" sz="2400" dirty="0"/>
              <a:t>: </a:t>
            </a:r>
            <a:r>
              <a:rPr lang="en-US" sz="2400" dirty="0" smtClean="0"/>
              <a:t>W</a:t>
            </a:r>
            <a:r>
              <a:rPr lang="en-AU" sz="2400" dirty="0" smtClean="0"/>
              <a:t>e investigate the effect of endorser credibility on consumer self-brand connection (SBC</a:t>
            </a:r>
            <a:r>
              <a:rPr lang="en-AU" sz="2400" dirty="0" smtClean="0"/>
              <a:t>).</a:t>
            </a:r>
            <a:endParaRPr lang="en-AU" sz="2400" dirty="0" smtClean="0">
              <a:solidFill>
                <a:srgbClr val="0070C0"/>
              </a:solidFill>
            </a:endParaRPr>
          </a:p>
          <a:p>
            <a:pPr marL="271463" indent="-271463">
              <a:buFont typeface="Wingdings" panose="05000000000000000000" pitchFamily="2" charset="2"/>
              <a:buChar char="§"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15784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400" dirty="0" smtClean="0"/>
              <a:t>Our Model</a:t>
            </a:r>
            <a:endParaRPr lang="en-AU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3033" y="1810188"/>
            <a:ext cx="7508397" cy="4356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14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400" dirty="0" smtClean="0"/>
              <a:t>Conceptual background</a:t>
            </a:r>
            <a:endParaRPr lang="en-AU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32000"/>
            <a:ext cx="10058400" cy="4023360"/>
          </a:xfrm>
        </p:spPr>
        <p:txBody>
          <a:bodyPr>
            <a:normAutofit/>
          </a:bodyPr>
          <a:lstStyle/>
          <a:p>
            <a:r>
              <a:rPr lang="en-US" sz="2400" dirty="0"/>
              <a:t>A</a:t>
            </a:r>
            <a:r>
              <a:rPr lang="en-US" sz="2400" dirty="0" smtClean="0"/>
              <a:t>ssociative-network </a:t>
            </a:r>
            <a:r>
              <a:rPr lang="en-US" sz="2400" dirty="0"/>
              <a:t>memory theory </a:t>
            </a:r>
            <a:r>
              <a:rPr lang="en-US" sz="2400" dirty="0" smtClean="0"/>
              <a:t>(Keller, 1993)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 smtClean="0"/>
              <a:t>Explains the effect of endorser credibility on brand equity.</a:t>
            </a:r>
            <a:endParaRPr lang="en-US" sz="2200" dirty="0"/>
          </a:p>
          <a:p>
            <a:endParaRPr lang="en-US" sz="2400" dirty="0" smtClean="0"/>
          </a:p>
          <a:p>
            <a:r>
              <a:rPr lang="en-US" sz="2400" dirty="0" smtClean="0"/>
              <a:t>Theory </a:t>
            </a:r>
            <a:r>
              <a:rPr lang="en-US" sz="2400" dirty="0"/>
              <a:t>of meaning </a:t>
            </a:r>
            <a:r>
              <a:rPr lang="en-US" sz="2400" dirty="0" smtClean="0"/>
              <a:t>movement (McCracken, 1989)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Explains the effect of endorser credibility on </a:t>
            </a:r>
            <a:r>
              <a:rPr lang="en-US" sz="2200" dirty="0" smtClean="0"/>
              <a:t>SBC.</a:t>
            </a:r>
            <a:endParaRPr lang="en-US" sz="22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200" dirty="0"/>
          </a:p>
          <a:p>
            <a:r>
              <a:rPr lang="en-US" sz="2400" dirty="0" smtClean="0"/>
              <a:t>Match-up hypothesis (Kahle and Homer, 1985)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 smtClean="0"/>
              <a:t>Explains how endorser-brand congruence may modulate endorser credibility effects</a:t>
            </a:r>
            <a:endParaRPr lang="en-AU" sz="2200" dirty="0"/>
          </a:p>
        </p:txBody>
      </p:sp>
    </p:spTree>
    <p:extLst>
      <p:ext uri="{BB962C8B-B14F-4D97-AF65-F5344CB8AC3E}">
        <p14:creationId xmlns:p14="http://schemas.microsoft.com/office/powerpoint/2010/main" val="314940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/>
              <a:t>Design: Stimulus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09533"/>
          </a:xfrm>
        </p:spPr>
        <p:txBody>
          <a:bodyPr>
            <a:normAutofit/>
          </a:bodyPr>
          <a:lstStyle/>
          <a:p>
            <a:pPr marL="271463" indent="-271463">
              <a:buFont typeface="Wingdings" panose="05000000000000000000" pitchFamily="2" charset="2"/>
              <a:buChar char="§"/>
            </a:pPr>
            <a:r>
              <a:rPr lang="en-AU" dirty="0" smtClean="0"/>
              <a:t>Based on a pilot test with 23 </a:t>
            </a:r>
            <a:r>
              <a:rPr lang="en-AU" dirty="0" smtClean="0"/>
              <a:t>students</a:t>
            </a:r>
            <a:endParaRPr lang="en-AU" dirty="0" smtClean="0">
              <a:solidFill>
                <a:srgbClr val="0070C0"/>
              </a:solidFill>
            </a:endParaRPr>
          </a:p>
          <a:p>
            <a:pPr marL="271463" indent="-271463">
              <a:buFont typeface="Wingdings" panose="05000000000000000000" pitchFamily="2" charset="2"/>
              <a:buChar char="§"/>
            </a:pPr>
            <a:r>
              <a:rPr lang="en-AU" dirty="0" smtClean="0"/>
              <a:t>Free recall generated unique 73 celeb-brand combinations across 41 categories </a:t>
            </a:r>
          </a:p>
          <a:p>
            <a:pPr marL="271463" indent="-271463">
              <a:buFont typeface="Wingdings" panose="05000000000000000000" pitchFamily="2" charset="2"/>
              <a:buChar char="§"/>
            </a:pPr>
            <a:r>
              <a:rPr lang="en-US" dirty="0" smtClean="0"/>
              <a:t>Stimulus category chosen on the basis of high salience, endorsement activity across brands, gender neutral.</a:t>
            </a:r>
          </a:p>
          <a:p>
            <a:pPr marL="271463" indent="-271463">
              <a:buFont typeface="Wingdings" panose="05000000000000000000" pitchFamily="2" charset="2"/>
              <a:buChar char="§"/>
            </a:pPr>
            <a:r>
              <a:rPr lang="en-US" dirty="0" smtClean="0"/>
              <a:t>Sports drink category chosen </a:t>
            </a:r>
          </a:p>
          <a:p>
            <a:pPr marL="271463" indent="-271463">
              <a:buFont typeface="Wingdings" panose="05000000000000000000" pitchFamily="2" charset="2"/>
              <a:buChar char="§"/>
            </a:pPr>
            <a:r>
              <a:rPr lang="en-US" dirty="0"/>
              <a:t>E</a:t>
            </a:r>
            <a:r>
              <a:rPr lang="en-US" dirty="0" smtClean="0"/>
              <a:t>ndorser-brand </a:t>
            </a:r>
            <a:r>
              <a:rPr lang="en-US" dirty="0"/>
              <a:t>pairings that were operating in the market at the time </a:t>
            </a:r>
            <a:r>
              <a:rPr lang="en-US" dirty="0" smtClean="0"/>
              <a:t>:</a:t>
            </a:r>
            <a:endParaRPr lang="en-AU" dirty="0"/>
          </a:p>
          <a:p>
            <a:pPr marL="1879600" lvl="0" indent="-1879600"/>
            <a:r>
              <a:rPr lang="en-US" dirty="0"/>
              <a:t>LeBron James – </a:t>
            </a:r>
            <a:r>
              <a:rPr lang="en-US" dirty="0" err="1"/>
              <a:t>Powerade</a:t>
            </a:r>
            <a:endParaRPr lang="en-AU" dirty="0"/>
          </a:p>
          <a:p>
            <a:pPr marL="1879600" lvl="0" indent="-1879600"/>
            <a:r>
              <a:rPr lang="en-US" dirty="0"/>
              <a:t>Derrick Rose – </a:t>
            </a:r>
            <a:r>
              <a:rPr lang="en-US" dirty="0" err="1"/>
              <a:t>Powerade</a:t>
            </a:r>
            <a:r>
              <a:rPr lang="en-US" dirty="0"/>
              <a:t> </a:t>
            </a:r>
            <a:endParaRPr lang="en-AU" dirty="0"/>
          </a:p>
          <a:p>
            <a:pPr marL="1879600" lvl="0" indent="-1879600"/>
            <a:r>
              <a:rPr lang="en-US" dirty="0"/>
              <a:t>Kevin Durant – Gatorade</a:t>
            </a:r>
            <a:endParaRPr lang="en-AU" dirty="0"/>
          </a:p>
          <a:p>
            <a:pPr marL="1879600" lvl="0" indent="-1879600"/>
            <a:r>
              <a:rPr lang="en-US" dirty="0"/>
              <a:t>Dwayne Wade – Gatorade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9777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400" dirty="0" smtClean="0"/>
              <a:t>Survey </a:t>
            </a:r>
            <a:endParaRPr lang="en-AU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1463" indent="-271463">
              <a:buFont typeface="Wingdings" panose="05000000000000000000" pitchFamily="2" charset="2"/>
              <a:buChar char="§"/>
            </a:pPr>
            <a:r>
              <a:rPr lang="en-AU" sz="2400" dirty="0" smtClean="0"/>
              <a:t>A cross-sectional survey of 382 university students </a:t>
            </a:r>
          </a:p>
          <a:p>
            <a:pPr marL="271463" indent="-271463">
              <a:buFont typeface="Wingdings" panose="05000000000000000000" pitchFamily="2" charset="2"/>
              <a:buChar char="§"/>
            </a:pPr>
            <a:r>
              <a:rPr lang="en-AU" sz="2400" dirty="0" smtClean="0"/>
              <a:t>All constructs adapted from previous operationalizations</a:t>
            </a:r>
          </a:p>
          <a:p>
            <a:pPr marL="271463" indent="-271463">
              <a:buFont typeface="Wingdings" panose="05000000000000000000" pitchFamily="2" charset="2"/>
              <a:buChar char="§"/>
            </a:pPr>
            <a:r>
              <a:rPr lang="en-US" sz="2400" dirty="0"/>
              <a:t>Brand equity </a:t>
            </a:r>
            <a:r>
              <a:rPr lang="en-US" sz="2400" dirty="0" smtClean="0"/>
              <a:t>operationalized as a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-order construct: </a:t>
            </a:r>
            <a:r>
              <a:rPr lang="en-US" sz="2400" i="1" dirty="0" smtClean="0"/>
              <a:t>brand awareness</a:t>
            </a:r>
            <a:r>
              <a:rPr lang="en-US" sz="2400" dirty="0" smtClean="0"/>
              <a:t>, </a:t>
            </a:r>
            <a:r>
              <a:rPr lang="en-US" sz="2400" i="1" dirty="0"/>
              <a:t>brand </a:t>
            </a:r>
            <a:r>
              <a:rPr lang="en-US" sz="2400" i="1" dirty="0" smtClean="0"/>
              <a:t>associations</a:t>
            </a:r>
            <a:r>
              <a:rPr lang="en-US" sz="2400" dirty="0" smtClean="0"/>
              <a:t>, </a:t>
            </a:r>
            <a:r>
              <a:rPr lang="en-US" sz="2400" i="1" dirty="0"/>
              <a:t>perceived quality </a:t>
            </a:r>
            <a:r>
              <a:rPr lang="en-US" sz="2400" dirty="0" smtClean="0"/>
              <a:t>and </a:t>
            </a:r>
            <a:r>
              <a:rPr lang="en-US" sz="2400" i="1" dirty="0"/>
              <a:t>brand </a:t>
            </a:r>
            <a:r>
              <a:rPr lang="en-US" sz="2400" i="1" dirty="0" smtClean="0"/>
              <a:t>loyalty</a:t>
            </a:r>
            <a:r>
              <a:rPr lang="en-US" sz="2400" dirty="0" smtClean="0"/>
              <a:t>.</a:t>
            </a:r>
          </a:p>
          <a:p>
            <a:pPr marL="271463" indent="-271463">
              <a:buFont typeface="Wingdings" panose="05000000000000000000" pitchFamily="2" charset="2"/>
              <a:buChar char="§"/>
            </a:pPr>
            <a:r>
              <a:rPr lang="en-US" sz="2400" dirty="0" smtClean="0"/>
              <a:t>Endorser credibility operationalized as a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-order construct: </a:t>
            </a:r>
            <a:r>
              <a:rPr lang="en-US" sz="2400" i="1" dirty="0" smtClean="0"/>
              <a:t>attractiveness</a:t>
            </a:r>
            <a:r>
              <a:rPr lang="en-US" sz="2400" dirty="0" smtClean="0"/>
              <a:t>, </a:t>
            </a:r>
            <a:r>
              <a:rPr lang="en-US" sz="2400" i="1" dirty="0" smtClean="0"/>
              <a:t>expertise</a:t>
            </a:r>
            <a:r>
              <a:rPr lang="en-US" sz="2400" dirty="0"/>
              <a:t> </a:t>
            </a:r>
            <a:r>
              <a:rPr lang="en-US" sz="2400" dirty="0" smtClean="0"/>
              <a:t>and </a:t>
            </a:r>
            <a:r>
              <a:rPr lang="en-US" sz="2400" i="1" dirty="0" smtClean="0"/>
              <a:t>trustworthiness</a:t>
            </a:r>
            <a:r>
              <a:rPr lang="en-US" sz="2400" dirty="0" smtClean="0"/>
              <a:t>. </a:t>
            </a:r>
          </a:p>
          <a:p>
            <a:pPr marL="271463" indent="-271463">
              <a:buFont typeface="Wingdings" panose="05000000000000000000" pitchFamily="2" charset="2"/>
              <a:buChar char="§"/>
            </a:pPr>
            <a:r>
              <a:rPr lang="en-US" sz="2400" dirty="0"/>
              <a:t>We also collected data on multiple </a:t>
            </a:r>
            <a:r>
              <a:rPr lang="en-US" sz="2400" dirty="0" smtClean="0"/>
              <a:t>covariates:  endorser familiarity, endorser </a:t>
            </a:r>
            <a:r>
              <a:rPr lang="en-US" sz="2400" dirty="0"/>
              <a:t>attitude </a:t>
            </a:r>
            <a:r>
              <a:rPr lang="en-US" sz="2400" dirty="0" smtClean="0"/>
              <a:t>and </a:t>
            </a:r>
            <a:r>
              <a:rPr lang="en-US" sz="2400" dirty="0"/>
              <a:t>consumers’ product </a:t>
            </a:r>
            <a:r>
              <a:rPr lang="en-US" sz="2400" dirty="0" smtClean="0"/>
              <a:t>knowledge.</a:t>
            </a:r>
            <a:endParaRPr lang="en-AU" sz="2400" dirty="0" smtClean="0"/>
          </a:p>
          <a:p>
            <a:pPr marL="0" indent="0">
              <a:buNone/>
            </a:pPr>
            <a:endParaRPr lang="en-AU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23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400" dirty="0" smtClean="0"/>
              <a:t>Results </a:t>
            </a:r>
            <a:endParaRPr lang="en-AU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199466"/>
          </a:xfrm>
        </p:spPr>
        <p:txBody>
          <a:bodyPr>
            <a:normAutofit/>
          </a:bodyPr>
          <a:lstStyle/>
          <a:p>
            <a:pPr marL="271463" indent="-271463">
              <a:buFont typeface="Wingdings" panose="05000000000000000000" pitchFamily="2" charset="2"/>
              <a:buChar char="§"/>
            </a:pPr>
            <a:r>
              <a:rPr lang="en-AU" dirty="0" smtClean="0"/>
              <a:t>SEM used for data analysis </a:t>
            </a:r>
          </a:p>
          <a:p>
            <a:pPr marL="271463" indent="-271463">
              <a:buFont typeface="Wingdings" panose="05000000000000000000" pitchFamily="2" charset="2"/>
              <a:buChar char="§"/>
            </a:pPr>
            <a:r>
              <a:rPr lang="en-AU" b="1" dirty="0" smtClean="0"/>
              <a:t>Psychometric properties acceptable:</a:t>
            </a:r>
          </a:p>
          <a:p>
            <a:pPr marL="564071" lvl="1" indent="-271463">
              <a:buFont typeface="Wingdings" panose="05000000000000000000" pitchFamily="2" charset="2"/>
              <a:buChar char="§"/>
            </a:pPr>
            <a:r>
              <a:rPr lang="en-AU" dirty="0" smtClean="0"/>
              <a:t>Common method bias not a threat (Harman test, ‘marker’ variable test)</a:t>
            </a:r>
          </a:p>
          <a:p>
            <a:pPr marL="564071" lvl="1" indent="-271463">
              <a:buFont typeface="Wingdings" panose="05000000000000000000" pitchFamily="2" charset="2"/>
              <a:buChar char="§"/>
            </a:pPr>
            <a:r>
              <a:rPr lang="en-AU" dirty="0" smtClean="0"/>
              <a:t>Final measurement model yields acceptable fit: CFI = 0.90; RMSEA = 0.064.</a:t>
            </a:r>
          </a:p>
          <a:p>
            <a:pPr marL="564071" lvl="1" indent="-271463">
              <a:buFont typeface="Wingdings" panose="05000000000000000000" pitchFamily="2" charset="2"/>
              <a:buChar char="§"/>
            </a:pPr>
            <a:r>
              <a:rPr lang="en-AU" dirty="0" smtClean="0"/>
              <a:t>Standardized first-order loadings &gt; 0.65; Higher-order loadings acceptable</a:t>
            </a:r>
          </a:p>
          <a:p>
            <a:pPr marL="564071" lvl="1" indent="-271463">
              <a:buFont typeface="Wingdings" panose="05000000000000000000" pitchFamily="2" charset="2"/>
              <a:buChar char="§"/>
            </a:pPr>
            <a:r>
              <a:rPr lang="en-AU" dirty="0" smtClean="0"/>
              <a:t>Composite reliabilities &gt; 0.70; AVEs &gt; 0.50</a:t>
            </a:r>
          </a:p>
          <a:p>
            <a:pPr marL="271463" indent="-271463">
              <a:buFont typeface="Wingdings" panose="05000000000000000000" pitchFamily="2" charset="2"/>
              <a:buChar char="§"/>
            </a:pPr>
            <a:r>
              <a:rPr lang="en-AU" b="1" dirty="0" smtClean="0"/>
              <a:t>Structural model </a:t>
            </a:r>
          </a:p>
          <a:p>
            <a:pPr marL="564071" lvl="1" indent="-271463">
              <a:buFont typeface="Wingdings" panose="05000000000000000000" pitchFamily="2" charset="2"/>
              <a:buChar char="§"/>
            </a:pPr>
            <a:r>
              <a:rPr lang="en-AU" dirty="0" smtClean="0"/>
              <a:t>Acceptable fit: CFI = 0.91; RMSEA = 0.060.</a:t>
            </a:r>
          </a:p>
          <a:p>
            <a:pPr marL="564071" lvl="1" indent="-271463">
              <a:buFont typeface="Wingdings" panose="05000000000000000000" pitchFamily="2" charset="2"/>
              <a:buChar char="§"/>
            </a:pPr>
            <a:r>
              <a:rPr lang="en-AU" dirty="0" smtClean="0"/>
              <a:t>All direct paths are significant at p &lt; 0.05.</a:t>
            </a:r>
          </a:p>
          <a:p>
            <a:pPr marL="564071" lvl="1" indent="-271463">
              <a:buFont typeface="Wingdings" panose="05000000000000000000" pitchFamily="2" charset="2"/>
              <a:buChar char="§"/>
            </a:pPr>
            <a:r>
              <a:rPr lang="en-AU" dirty="0" smtClean="0"/>
              <a:t>Moderation is also supported (interaction terms significant at p &lt; 0.05)</a:t>
            </a:r>
          </a:p>
          <a:p>
            <a:pPr marL="564071" lvl="1" indent="-271463">
              <a:buFont typeface="Wingdings" panose="05000000000000000000" pitchFamily="2" charset="2"/>
              <a:buChar char="§"/>
            </a:pPr>
            <a:r>
              <a:rPr lang="en-AU" dirty="0" smtClean="0"/>
              <a:t>Effects of endorser credibility on brand equity and SBC become stronger as congruence increases. 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537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400" dirty="0" smtClean="0"/>
              <a:t>Managerial Implications </a:t>
            </a:r>
            <a:endParaRPr lang="en-AU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40468"/>
            <a:ext cx="6666653" cy="4080932"/>
          </a:xfrm>
        </p:spPr>
        <p:txBody>
          <a:bodyPr>
            <a:normAutofit lnSpcReduction="10000"/>
          </a:bodyPr>
          <a:lstStyle/>
          <a:p>
            <a:pPr marL="271463" indent="-271463">
              <a:buFont typeface="Wingdings" panose="05000000000000000000" pitchFamily="2" charset="2"/>
              <a:buChar char="ü"/>
              <a:tabLst>
                <a:tab pos="177800" algn="l"/>
              </a:tabLst>
            </a:pPr>
            <a:r>
              <a:rPr lang="en-US" sz="2400" dirty="0" smtClean="0"/>
              <a:t>Credible </a:t>
            </a:r>
            <a:r>
              <a:rPr lang="en-US" sz="2400" dirty="0"/>
              <a:t>celebrity endorsers possess the ability to impact endorsed brand </a:t>
            </a:r>
            <a:r>
              <a:rPr lang="en-US" sz="2400" dirty="0" smtClean="0"/>
              <a:t>equity</a:t>
            </a:r>
          </a:p>
          <a:p>
            <a:pPr marL="271463" indent="-271463">
              <a:buFont typeface="Wingdings" panose="05000000000000000000" pitchFamily="2" charset="2"/>
              <a:buChar char="ü"/>
              <a:tabLst>
                <a:tab pos="177800" algn="l"/>
              </a:tabLst>
            </a:pPr>
            <a:endParaRPr lang="en-US" sz="2400" dirty="0" smtClean="0"/>
          </a:p>
          <a:p>
            <a:pPr marL="271463" indent="-271463">
              <a:buFont typeface="Wingdings" panose="05000000000000000000" pitchFamily="2" charset="2"/>
              <a:buChar char="ü"/>
              <a:tabLst>
                <a:tab pos="177800" algn="l"/>
              </a:tabLst>
            </a:pPr>
            <a:r>
              <a:rPr lang="en-US" sz="2400" dirty="0"/>
              <a:t>P</a:t>
            </a:r>
            <a:r>
              <a:rPr lang="en-US" sz="2400" dirty="0" smtClean="0"/>
              <a:t>ractitioners </a:t>
            </a:r>
            <a:r>
              <a:rPr lang="en-US" sz="2400" dirty="0"/>
              <a:t>should recruit and select celebrity endorsers that possess the desired meanings and associations that are needed in the endorsed </a:t>
            </a:r>
            <a:r>
              <a:rPr lang="en-US" sz="2400" dirty="0" smtClean="0"/>
              <a:t>brand</a:t>
            </a:r>
          </a:p>
          <a:p>
            <a:pPr marL="271463" indent="-271463">
              <a:buFont typeface="Wingdings" panose="05000000000000000000" pitchFamily="2" charset="2"/>
              <a:buChar char="ü"/>
              <a:tabLst>
                <a:tab pos="177800" algn="l"/>
              </a:tabLst>
            </a:pPr>
            <a:endParaRPr lang="en-US" sz="2400" dirty="0"/>
          </a:p>
          <a:p>
            <a:pPr marL="271463" indent="-271463">
              <a:buFont typeface="Wingdings" panose="05000000000000000000" pitchFamily="2" charset="2"/>
              <a:buChar char="ü"/>
              <a:tabLst>
                <a:tab pos="177800" algn="l"/>
              </a:tabLst>
            </a:pPr>
            <a:r>
              <a:rPr lang="en-US" sz="2400" dirty="0" smtClean="0"/>
              <a:t>Example: Jennifer Lawrence &amp; Dior; associations of </a:t>
            </a:r>
            <a:r>
              <a:rPr lang="en-US" sz="2400" dirty="0"/>
              <a:t>‘young’, ‘talented’ and ‘successful’ </a:t>
            </a:r>
            <a:r>
              <a:rPr lang="en-US" sz="2400" dirty="0" smtClean="0"/>
              <a:t> can be transferred to Dior.</a:t>
            </a:r>
            <a:endParaRPr lang="en-US" sz="2400" dirty="0"/>
          </a:p>
          <a:p>
            <a:endParaRPr lang="en-AU" sz="2400" dirty="0"/>
          </a:p>
        </p:txBody>
      </p:sp>
      <p:pic>
        <p:nvPicPr>
          <p:cNvPr id="1026" name="Picture 2" descr="http://i.telegraph.co.uk/multimedia/archive/02662/Miss-Dior-AW2013-2_2662995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204" y="1888914"/>
            <a:ext cx="3038475" cy="396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8117203" y="5861438"/>
            <a:ext cx="30384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800" b="1" dirty="0" smtClean="0"/>
              <a:t>Source: The Telegraph, UK (2013) </a:t>
            </a:r>
            <a:r>
              <a:rPr lang="en-AU" sz="700" dirty="0" smtClean="0">
                <a:solidFill>
                  <a:schemeClr val="bg1">
                    <a:lumMod val="50000"/>
                  </a:schemeClr>
                </a:solidFill>
                <a:hlinkClick r:id="rId3"/>
              </a:rPr>
              <a:t>http</a:t>
            </a:r>
            <a:r>
              <a:rPr lang="en-AU" sz="700" dirty="0">
                <a:solidFill>
                  <a:schemeClr val="bg1">
                    <a:lumMod val="50000"/>
                  </a:schemeClr>
                </a:solidFill>
                <a:hlinkClick r:id="rId3"/>
              </a:rPr>
              <a:t>://</a:t>
            </a:r>
            <a:r>
              <a:rPr lang="en-AU" sz="700" dirty="0" smtClean="0">
                <a:solidFill>
                  <a:schemeClr val="bg1">
                    <a:lumMod val="50000"/>
                  </a:schemeClr>
                </a:solidFill>
                <a:hlinkClick r:id="rId3"/>
              </a:rPr>
              <a:t>fashion.telegraph.co.uk/article/TMG10289949/Jennifer-Lawrence-goes-bare-faced-for-Miss-Dior.html</a:t>
            </a:r>
            <a:r>
              <a:rPr lang="en-AU" sz="7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n-AU" sz="7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0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125</TotalTime>
  <Words>674</Words>
  <Application>Microsoft Office PowerPoint</Application>
  <PresentationFormat>Custom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Retrospect</vt:lpstr>
      <vt:lpstr>Examining the effects of celebrity endorsements on brand equity and self-brand connection</vt:lpstr>
      <vt:lpstr>Celebrity endorsements and brand equity</vt:lpstr>
      <vt:lpstr>Celebrity endorsements and self-concept  </vt:lpstr>
      <vt:lpstr>Our Model</vt:lpstr>
      <vt:lpstr>Conceptual background</vt:lpstr>
      <vt:lpstr>Design: Stimulus</vt:lpstr>
      <vt:lpstr>Survey </vt:lpstr>
      <vt:lpstr>Results </vt:lpstr>
      <vt:lpstr>Managerial Implications </vt:lpstr>
      <vt:lpstr>Managerial Implications </vt:lpstr>
      <vt:lpstr>Thank you for your time!  Comments, feedback and suggestions? </vt:lpstr>
    </vt:vector>
  </TitlesOfParts>
  <Company>Charles Sturt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Dwivedi, Abhishek</dc:creator>
  <cp:lastModifiedBy>Mcdonald, Bob</cp:lastModifiedBy>
  <cp:revision>32</cp:revision>
  <dcterms:created xsi:type="dcterms:W3CDTF">2015-04-02T04:55:16Z</dcterms:created>
  <dcterms:modified xsi:type="dcterms:W3CDTF">2015-05-07T20:35:45Z</dcterms:modified>
</cp:coreProperties>
</file>